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6" r:id="rId2"/>
    <p:sldId id="307" r:id="rId3"/>
    <p:sldId id="314" r:id="rId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197">
          <p15:clr>
            <a:srgbClr val="A4A3A4"/>
          </p15:clr>
        </p15:guide>
        <p15:guide id="2" orient="horz" pos="2205">
          <p15:clr>
            <a:srgbClr val="A4A3A4"/>
          </p15:clr>
        </p15:guide>
        <p15:guide id="3" orient="horz" pos="32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Ян Болдырев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6943" autoAdjust="0"/>
  </p:normalViewPr>
  <p:slideViewPr>
    <p:cSldViewPr snapToGrid="0">
      <p:cViewPr varScale="1">
        <p:scale>
          <a:sx n="112" d="100"/>
          <a:sy n="112" d="100"/>
        </p:scale>
        <p:origin x="936" y="90"/>
      </p:cViewPr>
      <p:guideLst>
        <p:guide pos="7197"/>
        <p:guide orient="horz" pos="2205"/>
        <p:guide orient="horz" pos="3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914DCD-C1D4-49F6-90BE-E80F8E98E31C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A0D759-3071-4492-9577-DE76ED3F7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7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http://409614827CBEDC02C2887E4C269DB9C1.dms.sberbank.ru/409614827CBEDC02C2887E4C269DB9C1-818D833E5088C8B91CE4A7B0241A95B1-6B3D3D2D1A1CAD97D60A3BC989EC7E54/1.png" TargetMode="External"/><Relationship Id="rId2" Type="http://schemas.openxmlformats.org/officeDocument/2006/relationships/image" Target="http://409614827CBEDC02C2887E4C269DB9C1.dms.sberbank.ru/409614827CBEDC02C2887E4C269DB9C1-818D833E5088C8B91CE4A7B0241A95B1-1A43EC709E0A769AEC0B193476150DCA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7F9CC6-3897-4CF1-90ED-4A746D21C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41FACCF-780F-4A65-AFDA-D4260408E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BB4B3-E07A-47CC-9181-4BBFC26F055E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08E1-3148-4DBC-B0C3-83537D9D6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782022-C86E-4A6D-A70B-40DC04E18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8B32091-4231-4D9A-86B1-EB9C7B707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FF34-E1A1-4DE5-8EAA-70249FD8A77F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A4E0-533F-4D19-8347-5EAA7762C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8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614F60C-93E4-4CF3-8D90-839CD8AC5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BF6867C-7E77-4CD0-BB90-3A72879BE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D05B-9B28-4502-946C-F8191BF68590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28B14-2EC9-42E7-97C8-D6A37A636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4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43E2CA-4C30-4C73-9BEE-44EAE700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B84197-BC36-47E4-9DB8-BD3B18F49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5" name="Дата 3">
            <a:extLst>
              <a:ext uri="{FF2B5EF4-FFF2-40B4-BE49-F238E27FC236}">
                <a16:creationId xmlns:a16="http://schemas.microsoft.com/office/drawing/2014/main" xmlns="" id="{33292CE8-FBC3-452A-9821-093D8963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BB28-6FB0-429C-8877-D7C060D499C4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xmlns="" id="{11332F2C-519D-4A64-8484-495B8125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xmlns="" id="{AEB0E9BD-DE12-434A-859B-481D8A16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A3F88-48F6-4826-918D-1B9412F24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58" name="Рисунок 57" descr="http://409614827CBEDC02C2887E4C269DB9C1.dms.sberbank.ru/409614827CBEDC02C2887E4C269DB9C1-818D833E5088C8B91CE4A7B0241A95B1-1A43EC709E0A769AEC0B193476150DCA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4" name="Рисунок 3" descr="http://409614827CBEDC02C2887E4C269DB9C1.dms.sberbank.ru/409614827CBEDC02C2887E4C269DB9C1-818D833E5088C8B91CE4A7B0241A95B1-6B3D3D2D1A1CAD97D60A3BC989EC7E54/1.png"/>
          <p:cNvPicPr>
            <a:picLocks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5" name="Рисунок 4" descr="http://409614827CBEDC02C2887E4C269DB9C1.dms.sberbank.ru/409614827CBEDC02C2887E4C269DB9C1-818D833E5088C8B91CE4A7B0241A95B1-6B3D3D2D1A1CAD97D60A3BC989EC7E54/1.png"/>
          <p:cNvPicPr>
            <a:picLocks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6" name="Рисунок 5" descr="http://409614827CBEDC02C2887E4C269DB9C1.dms.sberbank.ru/409614827CBEDC02C2887E4C269DB9C1-818D833E5088C8B91CE4A7B0241A95B1-6B3D3D2D1A1CAD97D60A3BC989EC7E54/1.png"/>
          <p:cNvPicPr>
            <a:picLocks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6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44B63-8882-4D90-8E79-46E78E28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71CCA31-9757-4B73-982F-5D83D5449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23B7C-A187-4753-BFAC-9A97565BA37B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14B5B-7C9E-4AD1-BC52-0097B949E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0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4AE81F-27D3-4495-B033-2BD3DBD7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5757EB-89F3-435C-B67D-AEB244248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30B337D-B60E-45FB-8C4B-DA885A830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158B-E5F7-4E8C-BCC4-B48D2A5753F6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BA13-6A8E-4539-9F0E-737F6E81F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28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F92EC-CF35-4E50-A6EF-4DAABF19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13D0CF-9839-426F-9294-DBECF2351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753665-CD83-4534-8C06-817EE2EE0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39B6F3B-D17C-486D-B9A0-045304638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9FDB52F-2321-4ACE-9EC1-83706C2A0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F35C8-885D-4E0F-8EB0-929A1D15D702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A1B5-DD8C-4495-8AF6-D516071B8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84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0F09D6-2896-4F3D-A330-A433E8CE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3C8C-39C7-4E00-AA11-D3678C59DC51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B79FB-E9F2-444B-9EAA-86509C27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55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DFDA2-A678-456E-A3D5-99C7079D48AA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FAE21-8D41-4734-B7EB-F5FA776CF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2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4891DC-7FB1-4346-B77E-70ACB6EE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C39B9A-5F09-4C18-9432-B030E9267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CFAF7C-05DD-4B23-ADBB-EFD0F67E5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E3323-F4B6-4D84-B243-7C117E5981DB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C645-CB0F-4D10-B551-34358CEAE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7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5BB65A-B649-4132-8720-FB1E1FC3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D8ED35B-9339-4A2C-8B3C-27D0932BB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E509AA-1BC8-45AE-9941-72CDEFE27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A14F-7AAB-4860-81D5-1C771C74E31C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AE9A-11E9-468E-B132-2C17BB12C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9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56AEAE-0F6C-4728-8209-C35646C46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40AE54-05F6-40BC-A26E-55B419639164}" type="datetimeFigureOut">
              <a:rPr lang="ru-RU"/>
              <a:pPr>
                <a:defRPr/>
              </a:pPr>
              <a:t>08.11.2022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F8A71D-5E08-4798-91FC-7015BB381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A807C2-36D7-41C8-BFFE-DEC3F5A5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BFEF7-5C37-4A3D-8CA0-17318F0F1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5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 bwMode="auto">
          <a:xfrm>
            <a:off x="476250" y="1317625"/>
            <a:ext cx="11260138" cy="12827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76000"/>
            </a:schemeClr>
          </a:solidFill>
          <a:ln w="25400" cmpd="thickThin">
            <a:solidFill>
              <a:schemeClr val="accent6">
                <a:lumMod val="75000"/>
              </a:schemeClr>
            </a:solidFill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Данные по карте (полный номер, срок действия, </a:t>
            </a:r>
            <a:r>
              <a:rPr lang="ru-RU" b="1" dirty="0" err="1">
                <a:solidFill>
                  <a:prstClr val="black"/>
                </a:solidFill>
                <a:latin typeface="Calibri" panose="020F0502020204030204"/>
              </a:rPr>
              <a:t>cvc</a:t>
            </a: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/</a:t>
            </a:r>
            <a:r>
              <a:rPr lang="ru-RU" b="1" dirty="0" err="1">
                <a:solidFill>
                  <a:prstClr val="black"/>
                </a:solidFill>
                <a:latin typeface="Calibri" panose="020F0502020204030204"/>
              </a:rPr>
              <a:t>cvv</a:t>
            </a: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-код) - это Ваша личная информация.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СМС-пароли - Ваше разрешение на проведение операции.</a:t>
            </a:r>
          </a:p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defRPr/>
            </a:pPr>
            <a:r>
              <a:rPr lang="ru-RU" sz="1500" i="1" dirty="0">
                <a:solidFill>
                  <a:prstClr val="black"/>
                </a:solidFill>
                <a:latin typeface="Calibri" panose="020F0502020204030204"/>
              </a:rPr>
              <a:t>Если к вам обратились по телефону, электронной почте, через социальные сети и под различными предлогами пытаются узнать данные о вашей банковской карте, пароли или другую персональную информацию - это явные признаки мошенничества!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76250" y="2865438"/>
            <a:ext cx="11260138" cy="313531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25400" cmpd="thickThin">
            <a:solidFill>
              <a:schemeClr val="accent6">
                <a:lumMod val="75000"/>
              </a:schemeClr>
            </a:solidFill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>Для защиты Ваших денежных средств не нужно лишних действий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1500" i="1" dirty="0">
                <a:solidFill>
                  <a:prstClr val="black"/>
                </a:solidFill>
                <a:latin typeface="Calibri" panose="020F0502020204030204"/>
              </a:rPr>
              <a:t>Сотрудники Банка НИКОГДА НЕ ПРОСЯТ клиентов: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i="1" dirty="0">
                <a:solidFill>
                  <a:prstClr val="black"/>
                </a:solidFill>
                <a:latin typeface="Calibri" panose="020F0502020204030204"/>
              </a:rPr>
              <a:t>разглашать сведения для блокировки операций по картам/счетам или аннулирования кредита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i="1" dirty="0">
                <a:solidFill>
                  <a:prstClr val="black"/>
                </a:solidFill>
                <a:latin typeface="Calibri" panose="020F0502020204030204"/>
              </a:rPr>
              <a:t>проходить по присланным ссылкам или устанавливать на свой смартфон/планшет/ПК какие-либо приложения для защиты денежных средств,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i="1" dirty="0">
                <a:solidFill>
                  <a:prstClr val="black"/>
                </a:solidFill>
                <a:latin typeface="Calibri" panose="020F0502020204030204"/>
              </a:rPr>
              <a:t>оформить кредит и/или перевести денежные средства на какие-либо резервные счета и ячейки в различных Банках. 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1500" i="1" dirty="0">
                <a:solidFill>
                  <a:prstClr val="black"/>
                </a:solidFill>
                <a:latin typeface="+mn-lt"/>
              </a:rPr>
              <a:t>Правоохранительные органы и иные госструктуры </a:t>
            </a:r>
            <a:r>
              <a:rPr lang="ru-RU" sz="1500" i="1" cap="all" dirty="0">
                <a:solidFill>
                  <a:prstClr val="black"/>
                </a:solidFill>
                <a:latin typeface="+mn-lt"/>
              </a:rPr>
              <a:t>никогда не требуют </a:t>
            </a:r>
            <a:r>
              <a:rPr lang="ru-RU" sz="1500" i="1" dirty="0">
                <a:solidFill>
                  <a:prstClr val="black"/>
                </a:solidFill>
                <a:latin typeface="+mn-lt"/>
              </a:rPr>
              <a:t>от граждан: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i="1" dirty="0">
                <a:solidFill>
                  <a:prstClr val="black"/>
                </a:solidFill>
                <a:latin typeface="+mn-lt"/>
              </a:rPr>
              <a:t>разглашать какую-либо информацию по картам/счетам,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i="1" dirty="0">
                <a:solidFill>
                  <a:prstClr val="black"/>
                </a:solidFill>
                <a:latin typeface="+mn-lt"/>
              </a:rPr>
              <a:t>переводить денежные средства на какие-либо счета для их защиты, оформлять кредиты,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500" i="1" dirty="0">
                <a:solidFill>
                  <a:prstClr val="black"/>
                </a:solidFill>
                <a:latin typeface="+mn-lt"/>
              </a:rPr>
              <a:t>принять участие в проведении оперативных экспериментов, проверок или задержания преступников.</a:t>
            </a:r>
          </a:p>
        </p:txBody>
      </p:sp>
      <p:sp>
        <p:nvSpPr>
          <p:cNvPr id="23557" name="Заголовок 4"/>
          <p:cNvSpPr txBox="1">
            <a:spLocks/>
          </p:cNvSpPr>
          <p:nvPr/>
        </p:nvSpPr>
        <p:spPr bwMode="auto">
          <a:xfrm>
            <a:off x="465138" y="417513"/>
            <a:ext cx="1026636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1192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C55A1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Важно знать!</a:t>
            </a:r>
            <a:endParaRPr lang="en-US" altLang="ru-RU" sz="4000">
              <a:solidFill>
                <a:srgbClr val="C55A1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Заголовок 4"/>
          <p:cNvSpPr txBox="1">
            <a:spLocks/>
          </p:cNvSpPr>
          <p:nvPr/>
        </p:nvSpPr>
        <p:spPr bwMode="auto">
          <a:xfrm>
            <a:off x="465138" y="417513"/>
            <a:ext cx="1026636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1192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C55A1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Социальная инженерия: как защититься?</a:t>
            </a:r>
            <a:endParaRPr lang="en-US" altLang="ru-RU" sz="4000">
              <a:solidFill>
                <a:srgbClr val="C55A1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655638" y="1184275"/>
            <a:ext cx="10990262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Если к Вам </a:t>
            </a:r>
            <a:r>
              <a:rPr lang="ru-RU" altLang="ru-RU" sz="2400" b="1">
                <a:solidFill>
                  <a:srgbClr val="009900"/>
                </a:solidFill>
                <a:cs typeface="Arial" panose="020B0604020202020204" pitchFamily="34" charset="0"/>
              </a:rPr>
              <a:t>обратились</a:t>
            </a:r>
            <a:r>
              <a:rPr lang="ru-RU" altLang="ru-RU" sz="2400">
                <a:solidFill>
                  <a:srgbClr val="0099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по телефону, электронной почте, через социальные сети                                  и под различными предлогами </a:t>
            </a:r>
            <a:endParaRPr lang="ru-RU" altLang="ru-RU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>
                <a:solidFill>
                  <a:srgbClr val="009900"/>
                </a:solidFill>
                <a:cs typeface="Arial" panose="020B0604020202020204" pitchFamily="34" charset="0"/>
              </a:rPr>
              <a:t>      пытаются узнать</a:t>
            </a:r>
            <a:r>
              <a:rPr lang="ru-RU" altLang="ru-RU" sz="2400">
                <a:solidFill>
                  <a:srgbClr val="0099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данные о Вашей банковской карте, смс-пароли,</a:t>
            </a:r>
            <a:endParaRPr lang="ru-RU" altLang="ru-RU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>
                <a:solidFill>
                  <a:srgbClr val="009900"/>
                </a:solidFill>
                <a:cs typeface="Arial" panose="020B0604020202020204" pitchFamily="34" charset="0"/>
              </a:rPr>
              <a:t>            </a:t>
            </a:r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пин-коды или другую персональную информацию, </a:t>
            </a:r>
            <a:endParaRPr lang="ru-RU" altLang="ru-RU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>
                <a:solidFill>
                  <a:srgbClr val="009900"/>
                </a:solidFill>
                <a:cs typeface="Arial" panose="020B0604020202020204" pitchFamily="34" charset="0"/>
              </a:rPr>
              <a:t>                  просят установить</a:t>
            </a:r>
            <a:r>
              <a:rPr lang="ru-RU" altLang="ru-RU" sz="2400">
                <a:solidFill>
                  <a:srgbClr val="0099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дополнительное приложение на телефон </a:t>
            </a:r>
          </a:p>
          <a:p>
            <a:pPr algn="just"/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                             </a:t>
            </a:r>
            <a:r>
              <a:rPr lang="ru-RU" altLang="ru-RU" sz="2400" b="1">
                <a:solidFill>
                  <a:srgbClr val="009900"/>
                </a:solidFill>
                <a:cs typeface="Arial" panose="020B0604020202020204" pitchFamily="34" charset="0"/>
              </a:rPr>
              <a:t>оформить кредит </a:t>
            </a:r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на свое имя</a:t>
            </a:r>
            <a:endParaRPr lang="ru-RU" altLang="ru-RU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>
                <a:solidFill>
                  <a:srgbClr val="009900"/>
                </a:solidFill>
                <a:cs typeface="Arial" panose="020B0604020202020204" pitchFamily="34" charset="0"/>
              </a:rPr>
              <a:t>                        </a:t>
            </a:r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           и/или </a:t>
            </a:r>
            <a:r>
              <a:rPr lang="ru-RU" altLang="ru-RU" sz="2400" b="1">
                <a:solidFill>
                  <a:srgbClr val="009900"/>
                </a:solidFill>
                <a:cs typeface="Arial" panose="020B0604020202020204" pitchFamily="34" charset="0"/>
              </a:rPr>
              <a:t>перевести деньги</a:t>
            </a:r>
            <a:r>
              <a:rPr lang="ru-RU" altLang="ru-RU" sz="2400">
                <a:solidFill>
                  <a:srgbClr val="009900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009900"/>
                </a:solidFill>
                <a:cs typeface="Arial" panose="020B0604020202020204" pitchFamily="34" charset="0"/>
              </a:rPr>
              <a:t>на резервный счет.</a:t>
            </a:r>
            <a:endParaRPr lang="ru-RU" altLang="ru-RU" sz="2000">
              <a:solidFill>
                <a:srgbClr val="000000"/>
              </a:solidFill>
            </a:endParaRPr>
          </a:p>
        </p:txBody>
      </p:sp>
      <p:pic>
        <p:nvPicPr>
          <p:cNvPr id="24581" name="Picture 8" descr="https://www.pinclipart.com/picdir/big/174-1742305_phone-clip-art-png-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4684713"/>
            <a:ext cx="7461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8" descr="https://yt3.ggpht.com/a/AGF-l79HN5c33PI6baDNmJdh8Xw9e1mBIuE1_s1UMA=s900-c-k-c0xffffffff-no-rj-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4611688"/>
            <a:ext cx="906463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Box 16"/>
          <p:cNvSpPr txBox="1">
            <a:spLocks noChangeArrowheads="1"/>
          </p:cNvSpPr>
          <p:nvPr/>
        </p:nvSpPr>
        <p:spPr bwMode="auto">
          <a:xfrm>
            <a:off x="3279775" y="4678363"/>
            <a:ext cx="203676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ПРЕРВАТЬ</a:t>
            </a: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4" name="TextBox 17"/>
          <p:cNvSpPr txBox="1">
            <a:spLocks noChangeArrowheads="1"/>
          </p:cNvSpPr>
          <p:nvPr/>
        </p:nvSpPr>
        <p:spPr bwMode="auto">
          <a:xfrm>
            <a:off x="7383463" y="4656138"/>
            <a:ext cx="17843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НАБРАТЬ</a:t>
            </a: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TextBox 18"/>
          <p:cNvSpPr txBox="1">
            <a:spLocks noChangeArrowheads="1"/>
          </p:cNvSpPr>
          <p:nvPr/>
        </p:nvSpPr>
        <p:spPr bwMode="auto">
          <a:xfrm>
            <a:off x="7743825" y="5097463"/>
            <a:ext cx="13970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банка</a:t>
            </a:r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6" name="TextBox 19"/>
          <p:cNvSpPr txBox="1">
            <a:spLocks noChangeArrowheads="1"/>
          </p:cNvSpPr>
          <p:nvPr/>
        </p:nvSpPr>
        <p:spPr bwMode="auto">
          <a:xfrm>
            <a:off x="4114800" y="5129213"/>
            <a:ext cx="11811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разговор</a:t>
            </a:r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Text Box 5"/>
          <p:cNvSpPr txBox="1">
            <a:spLocks noChangeArrowheads="1"/>
          </p:cNvSpPr>
          <p:nvPr/>
        </p:nvSpPr>
        <p:spPr bwMode="auto">
          <a:xfrm>
            <a:off x="3800475" y="3956050"/>
            <a:ext cx="37528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</a:t>
            </a: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590" name="Rectangle 2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Заголовок 4"/>
          <p:cNvSpPr txBox="1">
            <a:spLocks/>
          </p:cNvSpPr>
          <p:nvPr/>
        </p:nvSpPr>
        <p:spPr bwMode="auto">
          <a:xfrm>
            <a:off x="476250" y="347663"/>
            <a:ext cx="102647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1192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92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922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C55A1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Если Вы успели сообщить какие-либо сведения</a:t>
            </a:r>
            <a:endParaRPr lang="en-US" altLang="ru-RU" sz="4000">
              <a:solidFill>
                <a:srgbClr val="C55A1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C55A1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по Вашей банковской карте/счету</a:t>
            </a:r>
            <a:endParaRPr lang="en-US" altLang="ru-RU" sz="4000">
              <a:solidFill>
                <a:srgbClr val="C55A11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5605" name="Rectangle 2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9275" y="3179763"/>
            <a:ext cx="10736263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000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НЕОБХОДИМО:</a:t>
            </a:r>
            <a:endParaRPr lang="en-US" sz="2000" dirty="0">
              <a:solidFill>
                <a:srgbClr val="0099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  <a:defRPr/>
            </a:pPr>
            <a:r>
              <a:rPr lang="ru-RU" sz="2000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немедленно </a:t>
            </a:r>
            <a:r>
              <a:rPr lang="ru-RU" sz="2400" b="1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прервать разговор</a:t>
            </a:r>
            <a:endParaRPr lang="ru-RU" sz="2000" b="1" dirty="0">
              <a:solidFill>
                <a:srgbClr val="0099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  <a:defRPr/>
            </a:pPr>
            <a:r>
              <a:rPr lang="ru-RU" sz="2000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срочно </a:t>
            </a:r>
            <a:r>
              <a:rPr lang="ru-RU" sz="2400" b="1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обратиться в Банк </a:t>
            </a:r>
            <a:r>
              <a:rPr lang="ru-RU" sz="2000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по номеру, указанному на оборотной стороне Вашей карты, или зайти в ближайший филиал Банка, сообщить о случившемся и немедленно инициировать блокировку своих банковских карт и счетов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"/>
              <a:tabLst>
                <a:tab pos="457200" algn="l"/>
              </a:tabLst>
              <a:defRPr/>
            </a:pPr>
            <a:r>
              <a:rPr lang="ru-RU" sz="2400" b="1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сообщить</a:t>
            </a:r>
            <a:r>
              <a:rPr lang="ru-RU" sz="2000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 о данном звонке и о случившемся </a:t>
            </a:r>
            <a:r>
              <a:rPr lang="ru-RU" sz="2400" b="1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в полицию</a:t>
            </a:r>
            <a:r>
              <a:rPr lang="ru-RU" sz="2000" dirty="0">
                <a:solidFill>
                  <a:srgbClr val="009900"/>
                </a:solidFill>
                <a:latin typeface="Calibri" panose="020F0502020204030204"/>
                <a:cs typeface="Arial" panose="020B0604020202020204" pitchFamily="34" charset="0"/>
              </a:rPr>
              <a:t> (сохранив номер звонившего)</a:t>
            </a:r>
          </a:p>
        </p:txBody>
      </p:sp>
      <p:pic>
        <p:nvPicPr>
          <p:cNvPr id="25607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475" y="1517650"/>
            <a:ext cx="2309813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00000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264</Words>
  <Application>Microsoft Office PowerPoint</Application>
  <PresentationFormat>Широкоэкранный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 Болдырев</dc:creator>
  <cp:lastModifiedBy>User</cp:lastModifiedBy>
  <cp:revision>139</cp:revision>
  <dcterms:created xsi:type="dcterms:W3CDTF">2018-07-10T12:39:30Z</dcterms:created>
  <dcterms:modified xsi:type="dcterms:W3CDTF">2022-11-08T06:21:49Z</dcterms:modified>
</cp:coreProperties>
</file>